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2095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ed9a4bb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上分点4 与杨辉三角有关的问题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b2a77c6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上分点5 二项式定理的应用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fd26d1ad71e6838d#tid=68f5a14c2da03f000a4f38a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28f905a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二项式系数的对称性与增减性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ca98c6e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二项式系数和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c8a8881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展开式系数的和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3_3#14501359a?vop=1&amp;pid=528f905a6&amp;color=0,0,0&amp;mp=1&amp;vtp=1&amp;bt=1&amp;bbb=1&amp;hb=1"/>
              <p:cNvSpPr/>
              <p:nvPr/>
            </p:nvSpPr>
            <p:spPr>
              <a:xfrm>
                <a:off x="832104" y="1080000"/>
                <a:ext cx="10533888" cy="175888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关键点拨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二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项式系数最大问题</a:t>
                </a:r>
                <a:endParaRPr lang="en-US" altLang="zh-CN" sz="1800" dirty="0"/>
              </a:p>
              <a:p>
                <a:pPr latinLnBrk="1">
                  <a:lnSpc>
                    <a:spcPts val="4000"/>
                  </a:lnSpc>
                </a:pPr>
                <a:r>
                  <a:rPr lang="en-US" altLang="zh-CN" b="0" i="0" kern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的展开式有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为奇数时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二项式系数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同时为最大值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即二项式系数最</a:t>
                </a: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大的项有两项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为偶数时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二项式系数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f>
                          <m:f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num>
                          <m:den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最大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即二项式系数最大的项只有一项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13_3#14501359a?vop=1&amp;pid=528f905a6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758887"/>
              </a:xfrm>
              <a:prstGeom prst="rect">
                <a:avLst/>
              </a:prstGeom>
              <a:blipFill>
                <a:blip r:embed="rId3"/>
                <a:stretch>
                  <a:fillRect l="-1389" r="-116" b="-72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4_1#71e3defe9?vop=1&amp;pid=bca98c6ef&amp;color=0,0,0&amp;vtp=1&amp;bt=1&amp;bbb=1"/>
              <p:cNvSpPr/>
              <p:nvPr/>
            </p:nvSpPr>
            <p:spPr>
              <a:xfrm>
                <a:off x="832104" y="1080000"/>
                <a:ext cx="10533888" cy="546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已知关于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的二项式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num>
                          <m:den>
                            <m:rad>
                              <m:rad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radPr>
                              <m:deg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g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的展开式的二项式系数之和为32，常数项为80，则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14_1#71e3defe9?vop=1&amp;pid=bca98c6e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46100"/>
              </a:xfrm>
              <a:prstGeom prst="rect">
                <a:avLst/>
              </a:prstGeom>
              <a:blipFill>
                <a:blip r:embed="rId3"/>
                <a:stretch>
                  <a:fillRect l="-1389" b="-10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5_1#71e3defe9.bracket?vop=1&amp;pid=bca98c6ef&amp;color=0,0,0&amp;vpa=5&amp;vtp=1"/>
          <p:cNvSpPr/>
          <p:nvPr/>
        </p:nvSpPr>
        <p:spPr>
          <a:xfrm>
            <a:off x="10315733" y="1288914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4_2#71e3defe9.choices?vop=1&amp;pid=bca98c6ef&amp;color=0,0,0&amp;vtp=1&amp;bbb=1"/>
              <p:cNvSpPr/>
              <p:nvPr/>
            </p:nvSpPr>
            <p:spPr>
              <a:xfrm>
                <a:off x="832104" y="1628639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17597" algn="l"/>
                    <a:tab pos="5374894" algn="l"/>
                    <a:tab pos="79670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±1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±2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14_2#71e3defe9.choices?vop=1&amp;pid=bca98c6e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28639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16_1#71e3defe9?vop=1&amp;pid=bca98c6ef&amp;color=0,0,0&amp;vtp=1&amp;bbb=1&amp;hb=1"/>
              <p:cNvSpPr/>
              <p:nvPr/>
            </p:nvSpPr>
            <p:spPr>
              <a:xfrm>
                <a:off x="832104" y="1993129"/>
                <a:ext cx="10533888" cy="90893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【解析】由条件知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ad>
                          <m:radPr>
                            <m:degHide m:val="on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</m:rad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num>
                          <m:den>
                            <m:rad>
                              <m:rad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radPr>
                              <m:deg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g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rad>
                      <m:radPr>
                        <m:degHide m:val="on"/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radPr>
                      <m:deg/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</m:rad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num>
                          <m:den>
                            <m:rad>
                              <m:rad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radPr>
                              <m:deg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3</m:t>
                                </m:r>
                              </m:deg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15−5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,1,2,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，5，令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15−5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，所以常数项为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6_AS.16_1#71e3defe9?vop=1&amp;pid=bca98c6ef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93129"/>
                <a:ext cx="10533888" cy="908939"/>
              </a:xfrm>
              <a:prstGeom prst="rect">
                <a:avLst/>
              </a:prstGeom>
              <a:blipFill>
                <a:blip r:embed="rId5"/>
                <a:stretch>
                  <a:fillRect l="-1389" b="-154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7_1#a45c73f63?vop=1&amp;pid=bca98c6ef&amp;color=0,0,0&amp;vtp=1&amp;bt=1&amp;bbb=1"/>
              <p:cNvSpPr/>
              <p:nvPr/>
            </p:nvSpPr>
            <p:spPr>
              <a:xfrm>
                <a:off x="832104" y="1080000"/>
                <a:ext cx="10533888" cy="58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）已知二项式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则其展开式中(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17_1#a45c73f63?vop=1&amp;pid=bca98c6ef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84200"/>
              </a:xfrm>
              <a:prstGeom prst="rect">
                <a:avLst/>
              </a:prstGeom>
              <a:blipFill>
                <a:blip r:embed="rId3"/>
                <a:stretch>
                  <a:fillRect l="-1389" b="-104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8_1#a45c73f63.bracket?vop=1&amp;pid=bca98c6ef&amp;color=0,0,0&amp;vpa=6&amp;vtp=1&amp;bbb=1"/>
          <p:cNvSpPr/>
          <p:nvPr/>
        </p:nvSpPr>
        <p:spPr>
          <a:xfrm>
            <a:off x="5785707" y="1335270"/>
            <a:ext cx="6619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ABD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7_2#a45c73f63.choices?vop=1&amp;pid=bca98c6ef&amp;color=0,0,0&amp;vtp=1&amp;bbb=1"/>
              <p:cNvSpPr/>
              <p:nvPr/>
            </p:nvSpPr>
            <p:spPr>
              <a:xfrm>
                <a:off x="832104" y="166674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的系数为84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各项系数之和为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二项式系数之和为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二项式系数最大的项是第4项和第5项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C_6_BD.17_2#a45c73f63.choices?vop=1&amp;pid=bca98c6e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66740"/>
                <a:ext cx="10533888" cy="770255"/>
              </a:xfrm>
              <a:prstGeom prst="rect">
                <a:avLst/>
              </a:prstGeom>
              <a:blipFill>
                <a:blip r:embed="rId4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19_1#a45c73f63?vop=1&amp;pid=bca98c6ef&amp;color=0,0,0&amp;vtp=1&amp;bbb=1"/>
              <p:cNvSpPr/>
              <p:nvPr/>
            </p:nvSpPr>
            <p:spPr>
              <a:xfrm>
                <a:off x="832104" y="2443853"/>
                <a:ext cx="10533888" cy="2132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,1,2,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，7.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7−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的系数为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，故A正确；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B，将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中，可得各项系数之和为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，故B正确；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C，二项式系数之和为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，故C错误；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D，二项式展开后共有8项，所以二项式系数最大的项是第4项和第5项，故D正确.故选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6_AS.19_1#a45c73f63?vop=1&amp;pid=bca98c6ef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43853"/>
                <a:ext cx="10533888" cy="2132330"/>
              </a:xfrm>
              <a:prstGeom prst="rect">
                <a:avLst/>
              </a:prstGeom>
              <a:blipFill>
                <a:blip r:embed="rId5"/>
                <a:stretch>
                  <a:fillRect l="-1389" b="-62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0_1#67ed561d6?vop=1&amp;pid=1c8a8881d&amp;color=0,0,0&amp;vtp=1&amp;bt=1&amp;bbb=1"/>
              <p:cNvSpPr/>
              <p:nvPr/>
            </p:nvSpPr>
            <p:spPr>
              <a:xfrm>
                <a:off x="832104" y="1080000"/>
                <a:ext cx="10533888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的展开式中，只有第6项的二项式系数最大，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则各项系数之和为(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20_1#67ed561d6?vop=1&amp;pid=1c8a8881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25971"/>
              </a:xfrm>
              <a:prstGeom prst="rect">
                <a:avLst/>
              </a:prstGeom>
              <a:blipFill>
                <a:blip r:embed="rId3"/>
                <a:stretch>
                  <a:fillRect l="-1389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1_1#67ed561d6.bracket?vop=1&amp;pid=1c8a8881d&amp;color=0,0,0&amp;vpa=7&amp;vtp=1"/>
          <p:cNvSpPr/>
          <p:nvPr/>
        </p:nvSpPr>
        <p:spPr>
          <a:xfrm>
            <a:off x="8795670" y="1305489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20_2#67ed561d6.choices?vop=1&amp;pid=1c8a8881d&amp;color=0,0,0&amp;vtp=1&amp;bbb=1"/>
              <p:cNvSpPr/>
              <p:nvPr/>
            </p:nvSpPr>
            <p:spPr>
              <a:xfrm>
                <a:off x="832104" y="1606479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979547" algn="l"/>
                    <a:tab pos="5501894" algn="l"/>
                    <a:tab pos="78591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024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024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C_6_BD.20_2#67ed561d6.choices?vop=1&amp;pid=1c8a8881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06479"/>
                <a:ext cx="10533888" cy="360680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C_6_EX.22_1#67ed561d6?vop=1&amp;pid=1c8a8881d&amp;color=0,0,0&amp;vtp=1&amp;bbb=1"/>
          <p:cNvSpPr/>
          <p:nvPr/>
        </p:nvSpPr>
        <p:spPr>
          <a:xfrm>
            <a:off x="832104" y="1970969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本题用赋值法求各项系数之和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23_1#67ed561d6?vop=1&amp;pid=1c8a8881d&amp;color=0,0,0&amp;vtp=1&amp;bbb=1&amp;hb=1"/>
              <p:cNvSpPr/>
              <p:nvPr/>
            </p:nvSpPr>
            <p:spPr>
              <a:xfrm>
                <a:off x="832104" y="2335459"/>
                <a:ext cx="10533888" cy="9379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的展开式中，只有第6项的二项式系数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最大，所以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(2−3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，所以各项系数之和为1.故选C.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C_6_AS.23_1#67ed561d6?vop=1&amp;pid=1c8a8881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35459"/>
                <a:ext cx="10533888" cy="937959"/>
              </a:xfrm>
              <a:prstGeom prst="rect">
                <a:avLst/>
              </a:prstGeom>
              <a:blipFill>
                <a:blip r:embed="rId5"/>
                <a:stretch>
                  <a:fillRect l="-1389" r="-3356" b="-14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4_1#0f2607041?vop=1&amp;pid=1c8a8881d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的展开式中，二项式系数的和与各项系数的和之比为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1:256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24_1#0f2607041?vop=1&amp;pid=1c8a8881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5_1#0f2607041.bracket?vop=1&amp;pid=1c8a8881d&amp;color=0,0,0&amp;vpa=8&amp;vtp=1"/>
          <p:cNvSpPr/>
          <p:nvPr/>
        </p:nvSpPr>
        <p:spPr>
          <a:xfrm>
            <a:off x="9206324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BD.24_2#0f2607041.choices?vop=1&amp;pid=1c8a8881d&amp;color=0,0,0&amp;vtp=1&amp;bbb=1"/>
          <p:cNvSpPr/>
          <p:nvPr/>
        </p:nvSpPr>
        <p:spPr>
          <a:xfrm>
            <a:off x="832104" y="144703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26_1#0f2607041?vop=1&amp;pid=1c8a8881d&amp;color=0,0,0&amp;vtp=1&amp;bbb=1&amp;hb=1"/>
              <p:cNvSpPr/>
              <p:nvPr/>
            </p:nvSpPr>
            <p:spPr>
              <a:xfrm>
                <a:off x="832104" y="1811520"/>
                <a:ext cx="10533888" cy="811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(5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的展开式中二项式系数的和为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，各项系数的和为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(5+3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，由题知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256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=256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AS.26_1#0f2607041?vop=1&amp;pid=1c8a8881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11520"/>
                <a:ext cx="10533888" cy="811530"/>
              </a:xfrm>
              <a:prstGeom prst="rect">
                <a:avLst/>
              </a:prstGeom>
              <a:blipFill>
                <a:blip r:embed="rId4"/>
                <a:stretch>
                  <a:fillRect l="-1389" r="-1042" b="-172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7_1#ee160db24?vop=1&amp;pid=1c8a8881d&amp;color=0,0,0&amp;vtp=1&amp;bt=1&amp;bbb=1&amp;hb=1"/>
              <p:cNvSpPr/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，则下列说法正确的是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27_1#ee160db24?vop=1&amp;pid=1c8a8881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8_1#ee160db24.bracket?vop=1&amp;pid=1c8a8881d&amp;color=0,0,0&amp;vpa=9&amp;vtp=1&amp;bbb=1"/>
          <p:cNvSpPr/>
          <p:nvPr/>
        </p:nvSpPr>
        <p:spPr>
          <a:xfrm>
            <a:off x="1015460" y="1485765"/>
            <a:ext cx="6619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BCD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27_2#ee160db24.choices?vop=1&amp;pid=1c8a8881d&amp;color=0,0,0&amp;vtp=1&amp;bbb=1"/>
              <p:cNvSpPr/>
              <p:nvPr/>
            </p:nvSpPr>
            <p:spPr>
              <a:xfrm>
                <a:off x="832104" y="1851525"/>
                <a:ext cx="10533888" cy="7658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27_2#ee160db24.choices?vop=1&amp;pid=1c8a8881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51525"/>
                <a:ext cx="10533888" cy="765810"/>
              </a:xfrm>
              <a:prstGeom prst="rect">
                <a:avLst/>
              </a:prstGeom>
              <a:blipFill>
                <a:blip r:embed="rId4"/>
                <a:stretch>
                  <a:fillRect l="-1389" b="-192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EX.29_1#ee160db24?vop=1&amp;pid=1c8a8881d&amp;color=0,0,0&amp;vtp=1&amp;bbb=1"/>
              <p:cNvSpPr/>
              <p:nvPr/>
            </p:nvSpPr>
            <p:spPr>
              <a:xfrm>
                <a:off x="832104" y="2662483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本题用赋值法求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及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EX.29_1#ee160db24?vop=1&amp;pid=1c8a8881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62483"/>
                <a:ext cx="10533888" cy="360680"/>
              </a:xfrm>
              <a:prstGeom prst="rect">
                <a:avLst/>
              </a:prstGeom>
              <a:blipFill>
                <a:blip r:embed="rId5"/>
                <a:stretch>
                  <a:fillRect l="-1389" t="-3390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0_1#ee160db24?vop=1&amp;pid=1c8a8881d&amp;color=0,0,0&amp;mp=1&amp;vtp=1&amp;bt=1&amp;bbb=1&amp;hb=1"/>
              <p:cNvSpPr/>
              <p:nvPr/>
            </p:nvSpPr>
            <p:spPr>
              <a:xfrm>
                <a:off x="832104" y="1080000"/>
                <a:ext cx="10533888" cy="2868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[(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+2)−2]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[(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+2)−1]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的系数为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+0=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(−3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=−47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)=−46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=−23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30_1#ee160db24?vop=1&amp;pid=1c8a8881d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68930"/>
              </a:xfrm>
              <a:prstGeom prst="rect">
                <a:avLst/>
              </a:prstGeom>
              <a:blipFill>
                <a:blip r:embed="rId3"/>
                <a:stretch>
                  <a:fillRect l="-1389" r="-116" b="-4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31_1#f41053409?vop=1&amp;pid=1c8a8881d&amp;color=0,0,0&amp;vtp=1&amp;bt=1&amp;bbb=1"/>
              <p:cNvSpPr/>
              <p:nvPr/>
            </p:nvSpPr>
            <p:spPr>
              <a:xfrm>
                <a:off x="832104" y="1080000"/>
                <a:ext cx="1053190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31_1#f41053409?vop=1&amp;pid=1c8a8881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1904" cy="360680"/>
              </a:xfrm>
              <a:prstGeom prst="rect">
                <a:avLst/>
              </a:prstGeom>
              <a:blipFill>
                <a:blip r:embed="rId3"/>
                <a:stretch>
                  <a:fillRect l="-1390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6_BD.31_1#f41053409?vop=1&amp;pid=1c8a8881d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86527" y="1179949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6_AN.32_1#f41053409.bracket?vop=1&amp;pid=1c8a8881d&amp;color=0,0,0&amp;vpa=10&amp;vtp=1&amp;bbb=1"/>
          <p:cNvSpPr/>
          <p:nvPr/>
        </p:nvSpPr>
        <p:spPr>
          <a:xfrm>
            <a:off x="9590119" y="1076190"/>
            <a:ext cx="6619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31_2#f41053409.choices?vop=1&amp;pid=1c8a8881d&amp;color=0,0,0&amp;vtp=1&amp;bbb=1"/>
              <p:cNvSpPr/>
              <p:nvPr/>
            </p:nvSpPr>
            <p:spPr>
              <a:xfrm>
                <a:off x="832104" y="1446522"/>
                <a:ext cx="10533888" cy="7658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026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中最大的是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013</m:t>
                        </m:r>
                      </m:sub>
                    </m:sSub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026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BD.31_2#f41053409.choices?vop=1&amp;pid=1c8a8881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6522"/>
                <a:ext cx="10533888" cy="765810"/>
              </a:xfrm>
              <a:prstGeom prst="rect">
                <a:avLst/>
              </a:prstGeom>
              <a:blipFill>
                <a:blip r:embed="rId5"/>
                <a:stretch>
                  <a:fillRect l="-1389" b="-190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33_1#f41053409?vop=1&amp;pid=1c8a8881d&amp;color=0,0,0&amp;vtp=1&amp;bbb=1"/>
              <p:cNvSpPr/>
              <p:nvPr/>
            </p:nvSpPr>
            <p:spPr>
              <a:xfrm>
                <a:off x="832104" y="2215507"/>
                <a:ext cx="10533888" cy="20301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，代入题干等式得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)=(−1+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A选项，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026,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，A正确；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B选项，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，B正确；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6_AS.33_1#f41053409?vop=1&amp;pid=1c8a8881d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15507"/>
                <a:ext cx="10533888" cy="2030159"/>
              </a:xfrm>
              <a:prstGeom prst="rect">
                <a:avLst/>
              </a:prstGeom>
              <a:blipFill>
                <a:blip r:embed="rId6"/>
                <a:stretch>
                  <a:fillRect l="-1389" r="-1852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3_2#f41053409?vop=1&amp;pid=1c8a8881d&amp;color=0,0,0&amp;mp=1&amp;vtp=1&amp;bt=1&amp;bbb=1&amp;hb=1"/>
              <p:cNvSpPr/>
              <p:nvPr/>
            </p:nvSpPr>
            <p:spPr>
              <a:xfrm>
                <a:off x="832104" y="1080000"/>
                <a:ext cx="10533888" cy="28776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对于C选项，由A选项可知，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026,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为奇数时，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为偶数时，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合二项式系数的增减性可知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026,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中最大的是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D选项，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026(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（提示：根据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系数的特点，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考虑将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求导）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026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′(1)=2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026(1−1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33_2#f41053409?vop=1&amp;pid=1c8a8881d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77693"/>
              </a:xfrm>
              <a:prstGeom prst="rect">
                <a:avLst/>
              </a:prstGeom>
              <a:blipFill>
                <a:blip r:embed="rId3"/>
                <a:stretch>
                  <a:fillRect l="-1389" r="-3241" b="-50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34_1#870caa04d?htil=1&amp;vop=1&amp;pid=3ed9a4bb3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52364" y="1162296"/>
            <a:ext cx="2688336" cy="1755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34_2#870caa04d?htil=1&amp;vop=1&amp;pid=3ed9a4bb3&amp;color=0,0,0&amp;vtp=1&amp;bt=1&amp;bbb=1&amp;hb=1"/>
              <p:cNvSpPr/>
              <p:nvPr/>
            </p:nvSpPr>
            <p:spPr>
              <a:xfrm>
                <a:off x="832104" y="1080000"/>
                <a:ext cx="7708392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如图所示，在由二项式系数构成的杨辉三角中，第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行中从左至右第14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个数与第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15个数的比为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2:3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6_BD.34_2#870caa04d?htil=1&amp;vop=1&amp;pid=3ed9a4bb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7708392" cy="770255"/>
              </a:xfrm>
              <a:prstGeom prst="rect">
                <a:avLst/>
              </a:prstGeom>
              <a:blipFill>
                <a:blip r:embed="rId4"/>
                <a:stretch>
                  <a:fillRect l="-189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35_1#870caa04d.bracket?vop=1&amp;pid=3ed9a4bb3&amp;color=0,0,0&amp;vpa=11&amp;vtp=1"/>
          <p:cNvSpPr/>
          <p:nvPr/>
        </p:nvSpPr>
        <p:spPr>
          <a:xfrm>
            <a:off x="4580160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5" name="QC_6_BD.34_3#870caa04d.choices?htil=1&amp;vop=1&amp;pid=3ed9a4bb3&amp;color=0,0,0&amp;vtp=1&amp;bbb=1"/>
          <p:cNvSpPr/>
          <p:nvPr/>
        </p:nvSpPr>
        <p:spPr>
          <a:xfrm>
            <a:off x="832104" y="1851017"/>
            <a:ext cx="7708392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000123" algn="l"/>
                <a:tab pos="3962146" algn="l"/>
                <a:tab pos="5936870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32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36_1#870caa04d?htil=1&amp;vop=1&amp;pid=3ed9a4bb3&amp;color=0,0,0&amp;vtp=1&amp;bbb=1"/>
              <p:cNvSpPr/>
              <p:nvPr/>
            </p:nvSpPr>
            <p:spPr>
              <a:xfrm>
                <a:off x="832104" y="2215507"/>
                <a:ext cx="7708392" cy="1954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【解析】在杨辉三角中，第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行从左至右第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行中从左至右第14个数与第15个数分别为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60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题意知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14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!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−13)!13!</m:t>
                            </m:r>
                          </m:den>
                        </m:f>
                      </m:num>
                      <m:den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!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−14)!14!</m:t>
                            </m:r>
                          </m:den>
                        </m:f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，化简可得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C_6_AS.36_1#870caa04d?htil=1&amp;vop=1&amp;pid=3ed9a4bb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15507"/>
                <a:ext cx="7708392" cy="1954530"/>
              </a:xfrm>
              <a:prstGeom prst="rect">
                <a:avLst/>
              </a:prstGeom>
              <a:blipFill>
                <a:blip r:embed="rId5"/>
                <a:stretch>
                  <a:fillRect l="-1899" b="-71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c0401ec37.fixed?pid=84ecbc806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第六章计数原理</a:t>
            </a:r>
            <a:endParaRPr lang="en-US" altLang="zh-CN" sz="4400" dirty="0"/>
          </a:p>
        </p:txBody>
      </p:sp>
      <p:sp>
        <p:nvSpPr>
          <p:cNvPr id="3" name="C_2_BD#c0401ec37.fixed?pid=84ecbc806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6.3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二项式定理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37_1#69b591046?htil=2&amp;vop=1&amp;pid=3ed9a4bb3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59369" y="1080000"/>
            <a:ext cx="2299169" cy="116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37_2#69b591046?htil=2&amp;vop=1&amp;pid=3ed9a4bb3&amp;color=0,0,0&amp;vtp=1&amp;bt=1&amp;bbb=1&amp;hb=1&amp;hs=1"/>
              <p:cNvSpPr/>
              <p:nvPr/>
            </p:nvSpPr>
            <p:spPr>
              <a:xfrm>
                <a:off x="832104" y="1092699"/>
                <a:ext cx="7717536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在探究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的展开式的二项式系数性质时，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我们把系数写成一张表，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借助它发现了一些规律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.在我国南宋数学家杨辉1261年所著的《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详解九章算法》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一书中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，出现了这个表，我们称这个表为杨辉三角（如图）.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6_BD.37_2#69b591046?htil=2&amp;vop=1&amp;pid=3ed9a4bb3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92699"/>
                <a:ext cx="7717536" cy="1192530"/>
              </a:xfrm>
              <a:prstGeom prst="rect">
                <a:avLst/>
              </a:prstGeom>
              <a:blipFill>
                <a:blip r:embed="rId4"/>
                <a:stretch>
                  <a:fillRect l="-1896" r="-4502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C_6_BD.37_3#69b591046?htil=3&amp;vop=1&amp;pid=3ed9a4bb3&amp;color=0,0,0&amp;tib=255,255,255&amp;vtp=1&amp;hs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61120" y="2669531"/>
            <a:ext cx="2377440" cy="115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37_4#69b591046?htil=3&amp;vop=1&amp;pid=3ed9a4bb3&amp;color=0,0,0&amp;vtp=1&amp;bbb=1&amp;hb=1&amp;hs=1"/>
              <p:cNvSpPr/>
              <p:nvPr/>
            </p:nvSpPr>
            <p:spPr>
              <a:xfrm>
                <a:off x="832104" y="2283324"/>
                <a:ext cx="80192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杨辉三角第6行的7个数依次为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.现将杨辉三角中第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行的第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个数乘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，设第0行的一个数为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得到一个新的三角数阵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，如图所示.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BD.37_4#69b591046?htil=3&amp;vop=1&amp;pid=3ed9a4bb3&amp;color=0,0,0&amp;vtp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83324"/>
                <a:ext cx="8019288" cy="1192530"/>
              </a:xfrm>
              <a:prstGeom prst="rect">
                <a:avLst/>
              </a:prstGeom>
              <a:blipFill>
                <a:blip r:embed="rId6"/>
                <a:stretch>
                  <a:fillRect l="-1825" r="-197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BD.37_5#69b591046?htil=3&amp;vop=1&amp;pid=3ed9a4bb3&amp;color=0,0,0&amp;vtp=1&amp;bbb=1"/>
          <p:cNvSpPr/>
          <p:nvPr/>
        </p:nvSpPr>
        <p:spPr>
          <a:xfrm>
            <a:off x="827992" y="3529892"/>
            <a:ext cx="10536017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在这个新的三角数阵中，第100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行的所有数的和为(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7" name="QC_6_AN.38_1#69b591046.bracket?vop=1&amp;pid=3ed9a4bb3&amp;color=0,0,0&amp;vpa=12&amp;vtp=1"/>
          <p:cNvSpPr/>
          <p:nvPr/>
        </p:nvSpPr>
        <p:spPr>
          <a:xfrm>
            <a:off x="5983398" y="3526082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6_BD.37_6#69b591046.choices?vop=1&amp;pid=3ed9a4bb3&amp;color=0,0,0&amp;vtp=1&amp;bbb=1&amp;hs=1"/>
              <p:cNvSpPr/>
              <p:nvPr/>
            </p:nvSpPr>
            <p:spPr>
              <a:xfrm>
                <a:off x="832104" y="3945182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90622" algn="l"/>
                    <a:tab pos="5470144" algn="l"/>
                    <a:tab pos="81607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99×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100×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100×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99×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C_6_BD.37_6#69b591046.choices?vop=1&amp;pid=3ed9a4bb3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45182"/>
                <a:ext cx="10533888" cy="356235"/>
              </a:xfrm>
              <a:prstGeom prst="rect">
                <a:avLst/>
              </a:prstGeom>
              <a:blipFill>
                <a:blip r:embed="rId7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9_1#69b591046?vop=1&amp;pid=3ed9a4bb3&amp;color=0,0,0&amp;vtp=1&amp;bt=1&amp;bbb=1&amp;hb=1"/>
              <p:cNvSpPr/>
              <p:nvPr/>
            </p:nvSpPr>
            <p:spPr>
              <a:xfrm>
                <a:off x="832104" y="1080000"/>
                <a:ext cx="10533888" cy="28683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【解析】杨辉三角中第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行从左至右第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新的三角数阵中第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行的第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行的所有数的和为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0×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+2×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所以新的三角数阵中第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行的所有数的和为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，则第100行的所有数的和为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100×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39_1#69b591046?vop=1&amp;pid=3ed9a4bb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68359"/>
              </a:xfrm>
              <a:prstGeom prst="rect">
                <a:avLst/>
              </a:prstGeom>
              <a:blipFill>
                <a:blip r:embed="rId3"/>
                <a:stretch>
                  <a:fillRect l="-1389" b="-4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0_1#378528263?vop=1&amp;pid=6b2a77c6d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能被13整除，则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40_1#378528263?vop=1&amp;pid=6b2a77c6d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1_1#378528263.bracket?vop=1&amp;pid=6b2a77c6d&amp;color=0,0,0&amp;vpa=13&amp;vtp=1"/>
          <p:cNvSpPr/>
          <p:nvPr/>
        </p:nvSpPr>
        <p:spPr>
          <a:xfrm>
            <a:off x="7354412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BD.40_2#378528263.choices?vop=1&amp;pid=6b2a77c6d&amp;color=0,0,0&amp;vtp=1&amp;bbb=1"/>
          <p:cNvSpPr/>
          <p:nvPr/>
        </p:nvSpPr>
        <p:spPr>
          <a:xfrm>
            <a:off x="832104" y="144703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33472" algn="l"/>
                <a:tab pos="5241544" algn="l"/>
                <a:tab pos="7989316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EX.42_1#378528263?vop=1&amp;pid=6b2a77c6d&amp;color=0,0,0&amp;vtp=1&amp;bbb=1&amp;hb=1"/>
              <p:cNvSpPr/>
              <p:nvPr/>
            </p:nvSpPr>
            <p:spPr>
              <a:xfrm>
                <a:off x="832104" y="181152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能被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整除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考查二项式定理的应用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51=52−1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020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展开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求其被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13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除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的余数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令余数与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的和能被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13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整除即可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EX.42_1#378528263?vop=1&amp;pid=6b2a77c6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11520"/>
                <a:ext cx="10533888" cy="770255"/>
              </a:xfrm>
              <a:prstGeom prst="rect">
                <a:avLst/>
              </a:prstGeom>
              <a:blipFill>
                <a:blip r:embed="rId4"/>
                <a:stretch>
                  <a:fillRect l="-1389" r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C_6_AS.43_1#378528263?vop=1&amp;pid=6b2a77c6d&amp;color=0,0,0&amp;vtp=1&amp;bbb=1&amp;hb=1"/>
          <p:cNvSpPr/>
          <p:nvPr/>
        </p:nvSpPr>
        <p:spPr>
          <a:xfrm>
            <a:off x="832104" y="2593205"/>
            <a:ext cx="10533888" cy="4191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解析】</a:t>
            </a:r>
          </a:p>
          <a:p>
            <a:pPr latinLnBrk="1">
              <a:lnSpc>
                <a:spcPct val="150000"/>
              </a:lnSpc>
            </a:pP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6_AS.43_1#378528263?vop=1&amp;pid=6b2a77c6d&amp;color=0,0,0&amp;vtp=1&amp;bbb=1&amp;hb=1">
                <a:extLst>
                  <a:ext uri="{FF2B5EF4-FFF2-40B4-BE49-F238E27FC236}">
                    <a16:creationId xmlns:a16="http://schemas.microsoft.com/office/drawing/2014/main" id="{F4DECB20-5668-2540-1B4E-5CD806FCE6BC}"/>
                  </a:ext>
                </a:extLst>
              </p:cNvPr>
              <p:cNvSpPr/>
              <p:nvPr/>
            </p:nvSpPr>
            <p:spPr>
              <a:xfrm>
                <a:off x="832104" y="3054278"/>
                <a:ext cx="10533888" cy="8636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=(13×4−1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=(52−1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=(1−52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52+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020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020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（提示：将51写成13的整数倍与其他数的差的形式，再用二项式定理展开）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7" name="QC_6_AS.43_1#378528263?vop=1&amp;pid=6b2a77c6d&amp;color=0,0,0&amp;vtp=1&amp;bbb=1&amp;hb=1">
                <a:extLst>
                  <a:ext uri="{FF2B5EF4-FFF2-40B4-BE49-F238E27FC236}">
                    <a16:creationId xmlns:a16="http://schemas.microsoft.com/office/drawing/2014/main" id="{F4DECB20-5668-2540-1B4E-5CD806FCE6B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54278"/>
                <a:ext cx="10533888" cy="863600"/>
              </a:xfrm>
              <a:prstGeom prst="rect">
                <a:avLst/>
              </a:prstGeom>
              <a:blipFill>
                <a:blip r:embed="rId5"/>
                <a:stretch>
                  <a:fillRect l="-810" b="-105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QC_6_AS.43_1#378528263?vop=1&amp;pid=6b2a77c6d&amp;color=0,0,0&amp;vtp=1&amp;bbb=1&amp;hb=1">
                <a:extLst>
                  <a:ext uri="{FF2B5EF4-FFF2-40B4-BE49-F238E27FC236}">
                    <a16:creationId xmlns:a16="http://schemas.microsoft.com/office/drawing/2014/main" id="{8B21C761-C502-F604-3592-0A88C944CA35}"/>
                  </a:ext>
                </a:extLst>
              </p:cNvPr>
              <p:cNvSpPr/>
              <p:nvPr/>
            </p:nvSpPr>
            <p:spPr>
              <a:xfrm>
                <a:off x="832104" y="3901305"/>
                <a:ext cx="10533888" cy="16110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52能被13整除，所以展开式从第二项起，每一项都可以被13整除，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（提示：与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52相关的部分都可以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被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13整除）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51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020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被13除，余数为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所以要使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51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020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&lt;13)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能被13整除，只需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+1=13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即可，故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8" name="QC_6_AS.43_1#378528263?vop=1&amp;pid=6b2a77c6d&amp;color=0,0,0&amp;vtp=1&amp;bbb=1&amp;hb=1">
                <a:extLst>
                  <a:ext uri="{FF2B5EF4-FFF2-40B4-BE49-F238E27FC236}">
                    <a16:creationId xmlns:a16="http://schemas.microsoft.com/office/drawing/2014/main" id="{8B21C761-C502-F604-3592-0A88C944CA3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01305"/>
                <a:ext cx="10533888" cy="1611059"/>
              </a:xfrm>
              <a:prstGeom prst="rect">
                <a:avLst/>
              </a:prstGeom>
              <a:blipFill>
                <a:blip r:embed="rId6"/>
                <a:stretch>
                  <a:fillRect l="-1389" r="-637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4_1#b63d2b6cf?vop=1&amp;pid=6b2a77c6d&amp;color=0,0,0&amp;vtp=1&amp;bt=1&amp;bbb=1&amp;hb=1"/>
              <p:cNvSpPr/>
              <p:nvPr/>
            </p:nvSpPr>
            <p:spPr>
              <a:xfrm>
                <a:off x="832104" y="1080000"/>
                <a:ext cx="10533888" cy="120034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新定义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中国南北朝时期的著作《孙子算经》中，对同余除法有较深的研究.设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为整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被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除得的余数相同，则称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对模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同余，记为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mod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.若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≡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mod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的值可以是(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44_1#b63d2b6cf?vop=1&amp;pid=6b2a77c6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200341"/>
              </a:xfrm>
              <a:prstGeom prst="rect">
                <a:avLst/>
              </a:prstGeom>
              <a:blipFill>
                <a:blip r:embed="rId3"/>
                <a:stretch>
                  <a:fillRect l="-1389" b="-121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45_1#b63d2b6cf.bracket?vop=1&amp;pid=6b2a77c6d&amp;color=0,0,0&amp;vpa=14&amp;vtp=1"/>
          <p:cNvSpPr/>
          <p:nvPr/>
        </p:nvSpPr>
        <p:spPr>
          <a:xfrm>
            <a:off x="8569865" y="1906389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BD.44_2#b63d2b6cf.choices?vop=1&amp;pid=6b2a77c6d&amp;color=0,0,0&amp;vtp=1&amp;bbb=1"/>
          <p:cNvSpPr/>
          <p:nvPr/>
        </p:nvSpPr>
        <p:spPr>
          <a:xfrm>
            <a:off x="832104" y="2288532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020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021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024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025</a:t>
            </a:r>
            <a:endParaRPr lang="en-US" altLang="zh-CN" sz="1800" dirty="0"/>
          </a:p>
        </p:txBody>
      </p:sp>
      <p:sp>
        <p:nvSpPr>
          <p:cNvPr id="5" name="QC_6_EX.46_1#b63d2b6cf?vop=1&amp;pid=6b2a77c6d&amp;color=0,0,0&amp;vtp=1&amp;bbb=1"/>
          <p:cNvSpPr/>
          <p:nvPr/>
        </p:nvSpPr>
        <p:spPr>
          <a:xfrm>
            <a:off x="832104" y="2694995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题目明确给出了同余的相关定义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又涉及二项展开式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本质就是利用二项式定理求解余数问题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47_1#b63d2b6cf?vop=1&amp;pid=6b2a77c6d&amp;color=0,0,0&amp;vtp=1&amp;bbb=1&amp;hb=1"/>
              <p:cNvSpPr/>
              <p:nvPr/>
            </p:nvSpPr>
            <p:spPr>
              <a:xfrm>
                <a:off x="832104" y="3068312"/>
                <a:ext cx="10533888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=(1+2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=(8+1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，由二项式定理可得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(8+1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除以8的余数为1，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（提示：展开式中与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8有关的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部分都可以被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8整除，剩下的即为余数）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≡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mod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除以8的余数也为1，选项中只有2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025除以8的余数为1，则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的值可以是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025.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6_AS.47_1#b63d2b6cf?vop=1&amp;pid=6b2a77c6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68312"/>
                <a:ext cx="10533888" cy="2027555"/>
              </a:xfrm>
              <a:prstGeom prst="rect">
                <a:avLst/>
              </a:prstGeom>
              <a:blipFill>
                <a:blip r:embed="rId4"/>
                <a:stretch>
                  <a:fillRect l="-1389" r="-1273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8_1#3d6dae128?vop=1&amp;pid=6b2a77c6d&amp;color=0,0,0&amp;vtp=1&amp;bt=1&amp;bbb=1"/>
          <p:cNvSpPr/>
          <p:nvPr/>
        </p:nvSpPr>
        <p:spPr>
          <a:xfrm>
            <a:off x="832104" y="108000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BD.49_1#680168f3c?vop=1&amp;pid=3d6dae128&amp;color=0,0,0&amp;vtp=1&amp;bbb=1"/>
              <p:cNvSpPr/>
              <p:nvPr/>
            </p:nvSpPr>
            <p:spPr>
              <a:xfrm>
                <a:off x="832104" y="1446522"/>
                <a:ext cx="10533888" cy="54775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是正整数，求证：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BD.49_1#680168f3c?vop=1&amp;pid=3d6dae12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6522"/>
                <a:ext cx="10533888" cy="547751"/>
              </a:xfrm>
              <a:prstGeom prst="rect">
                <a:avLst/>
              </a:prstGeom>
              <a:blipFill>
                <a:blip r:embed="rId3"/>
                <a:stretch>
                  <a:fillRect l="-1389" b="-155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50_1#680168f3c?vop=1&amp;pid=3d6dae128&amp;color=0,0,0&amp;vtp=1&amp;bbb=1&amp;hb=1"/>
              <p:cNvSpPr/>
              <p:nvPr/>
            </p:nvSpPr>
            <p:spPr>
              <a:xfrm>
                <a:off x="832104" y="2002845"/>
                <a:ext cx="10533888" cy="1727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【证明】当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</a:p>
              <a:p>
                <a:pPr latinLnBrk="1">
                  <a:lnSpc>
                    <a:spcPts val="35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，当且仅当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，等号成立.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≥1+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&gt;0,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7_AN.50_1#680168f3c?vop=1&amp;pid=3d6dae12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02845"/>
                <a:ext cx="10533888" cy="1727200"/>
              </a:xfrm>
              <a:prstGeom prst="rect">
                <a:avLst/>
              </a:prstGeom>
              <a:blipFill>
                <a:blip r:embed="rId4"/>
                <a:stretch>
                  <a:fillRect l="-1389" r="-521" b="-45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51_1#c710be594?vop=1&amp;pid=3d6dae128&amp;color=0,0,0&amp;mp=1&amp;vtp=1&amp;bt=1&amp;bbb=1&amp;hb=1"/>
              <p:cNvSpPr/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（2）依据（1）中的不等式对下面的问题进行近似计算：假定某市有1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000万人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，且人数的年平均增长率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1.1%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，那么10年后该地区的人数约为多少万？（结果保留整数）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7_BD.51_1#c710be594?vop=1&amp;pid=3d6dae128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r="-1331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52_1#c710be594?vop=1&amp;pid=3d6dae128&amp;color=0,0,0&amp;vtp=1&amp;bbb=1"/>
              <p:cNvSpPr/>
              <p:nvPr/>
            </p:nvSpPr>
            <p:spPr>
              <a:xfrm>
                <a:off x="832104" y="1863717"/>
                <a:ext cx="10533888" cy="163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【解】依题意，10年后该地区有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000(1+1.1%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万人，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≥1+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&gt;0,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000(1+1.1%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000×[1+10×1.1%+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10×9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×(1.1%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]=1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000×1.115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445≈1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10年后该地区大约有1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115万人.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AN.52_1#c710be594?vop=1&amp;pid=3d6dae12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3717"/>
                <a:ext cx="10533888" cy="1633855"/>
              </a:xfrm>
              <a:prstGeom prst="rect">
                <a:avLst/>
              </a:prstGeom>
              <a:blipFill>
                <a:blip r:embed="rId4"/>
                <a:stretch>
                  <a:fillRect l="-1389" b="-85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c915f0c7e.fixed?pid=c0401ec37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6.3.2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二项式系数的性质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_1#aa7feba46?vop=1&amp;pid=528f905a6&amp;color=0,0,0&amp;vtp=1&amp;bt=1&amp;bbb=1&amp;hb=1"/>
              <p:cNvSpPr/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的展开式中第5项与第9项的二项式系数相等，则下列4个数中可能是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展开式的偶数项的二项式系数的是(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1_1#aa7feba46?vop=1&amp;pid=528f905a6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116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_1#aa7feba46.bracket?vop=1&amp;pid=528f905a6&amp;color=0,0,0&amp;vpa=1&amp;vtp=1&amp;bbb=1"/>
          <p:cNvSpPr/>
          <p:nvPr/>
        </p:nvSpPr>
        <p:spPr>
          <a:xfrm>
            <a:off x="4469860" y="14857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BD</a:t>
            </a:r>
            <a:endParaRPr lang="en-US" altLang="zh-CN" dirty="0"/>
          </a:p>
        </p:txBody>
      </p:sp>
      <p:sp>
        <p:nvSpPr>
          <p:cNvPr id="4" name="QC_6_BD.1_2#aa7feba46.choices?vop=1&amp;pid=528f905a6&amp;color=0,0,0&amp;vtp=1&amp;bbb=1"/>
          <p:cNvSpPr/>
          <p:nvPr/>
        </p:nvSpPr>
        <p:spPr>
          <a:xfrm>
            <a:off x="832104" y="18929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566797" algn="l"/>
                <a:tab pos="5235194" algn="l"/>
                <a:tab pos="79162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220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3_1#aa7feba46?vop=1&amp;pid=528f905a6&amp;color=0,0,0&amp;vtp=1&amp;bbb=1&amp;hb=1"/>
              <p:cNvSpPr/>
              <p:nvPr/>
            </p:nvSpPr>
            <p:spPr>
              <a:xfrm>
                <a:off x="832104" y="2266307"/>
                <a:ext cx="10533888" cy="7825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的展开式中第5项与第9项的二项式系数相等，故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，偶数项的二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项式系数分别为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=220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=792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AS.3_1#aa7feba46?vop=1&amp;pid=528f905a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66307"/>
                <a:ext cx="10533888" cy="782511"/>
              </a:xfrm>
              <a:prstGeom prst="rect">
                <a:avLst/>
              </a:prstGeom>
              <a:blipFill>
                <a:blip r:embed="rId4"/>
                <a:stretch>
                  <a:fillRect l="-1389" r="-463" b="-179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4_1#5fa1723af?vop=1&amp;pid=528f905a6&amp;color=0,0,0&amp;vtp=1&amp;bt=1&amp;bbb=1"/>
              <p:cNvSpPr/>
              <p:nvPr/>
            </p:nvSpPr>
            <p:spPr>
              <a:xfrm>
                <a:off x="832104" y="1080000"/>
                <a:ext cx="10533888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的展开式中，只有第4项的二项式系数最大，则展开式中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的系数为(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4_1#5fa1723af?vop=1&amp;pid=528f905a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25971"/>
              </a:xfrm>
              <a:prstGeom prst="rect">
                <a:avLst/>
              </a:prstGeom>
              <a:blipFill>
                <a:blip r:embed="rId3"/>
                <a:stretch>
                  <a:fillRect l="-1389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_1#5fa1723af.bracket?vop=1&amp;pid=528f905a6&amp;color=0,0,0&amp;vpa=2&amp;vtp=1"/>
          <p:cNvSpPr/>
          <p:nvPr/>
        </p:nvSpPr>
        <p:spPr>
          <a:xfrm>
            <a:off x="9250204" y="1305489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4_2#5fa1723af.choices?vop=1&amp;pid=528f905a6&amp;color=0,0,0&amp;vtp=1&amp;bbb=1"/>
              <p:cNvSpPr/>
              <p:nvPr/>
            </p:nvSpPr>
            <p:spPr>
              <a:xfrm>
                <a:off x="832104" y="1606479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87447" algn="l"/>
                    <a:tab pos="5501894" algn="l"/>
                    <a:tab pos="80369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160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−160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35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4_2#5fa1723af.choices?vop=1&amp;pid=528f905a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06479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6_1#5fa1723af?vop=1&amp;pid=528f905a6&amp;color=0,0,0&amp;vtp=1&amp;bbb=1&amp;hb=1"/>
              <p:cNvSpPr/>
              <p:nvPr/>
            </p:nvSpPr>
            <p:spPr>
              <a:xfrm>
                <a:off x="832104" y="1970969"/>
                <a:ext cx="10533888" cy="20400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的展开式中只有第4项的二项式系数最大，则展开式中共有7项，故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易错点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的展开式中，当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为奇数或偶数时，二项式系数最值的情况不同）</a:t>
                </a:r>
                <a:endParaRPr lang="en-US" altLang="zh-CN" sz="1800" dirty="0">
                  <a:solidFill>
                    <a:srgbClr val="00A0AF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12−3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12−3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的系数为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6_AS.6_1#5fa1723af?vop=1&amp;pid=528f905a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70969"/>
                <a:ext cx="10533888" cy="2040065"/>
              </a:xfrm>
              <a:prstGeom prst="rect">
                <a:avLst/>
              </a:prstGeom>
              <a:blipFill>
                <a:blip r:embed="rId5"/>
                <a:stretch>
                  <a:fillRect l="-1389" b="-68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7_1#2592f89b8?vop=1&amp;pid=528f905a6&amp;color=0,0,0&amp;vtp=1&amp;bt=1&amp;bbb=1"/>
              <p:cNvSpPr/>
              <p:nvPr/>
            </p:nvSpPr>
            <p:spPr>
              <a:xfrm>
                <a:off x="832104" y="1080000"/>
                <a:ext cx="10533888" cy="4716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的展开式中第9项是常数项，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则展开式中系数的绝对值最大的项是(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7_1#2592f89b8?vop=1&amp;pid=528f905a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71615"/>
              </a:xfrm>
              <a:prstGeom prst="rect">
                <a:avLst/>
              </a:prstGeom>
              <a:blipFill>
                <a:blip r:embed="rId3"/>
                <a:stretch>
                  <a:fillRect l="-1389" b="-179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8_1#2592f89b8.bracket?vop=1&amp;pid=528f905a6&amp;color=0,0,0&amp;vpa=3&amp;vtp=1"/>
          <p:cNvSpPr/>
          <p:nvPr/>
        </p:nvSpPr>
        <p:spPr>
          <a:xfrm>
            <a:off x="9433655" y="1253291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>
              <a:solidFill>
                <a:srgbClr val="FF0000"/>
              </a:solidFill>
            </a:endParaRPr>
          </a:p>
        </p:txBody>
      </p:sp>
      <p:sp>
        <p:nvSpPr>
          <p:cNvPr id="4" name="QC_6_BD.7_2#2592f89b8.choices?vop=1&amp;pid=528f905a6&amp;color=0,0,0&amp;vtp=1&amp;bbb=1"/>
          <p:cNvSpPr/>
          <p:nvPr/>
        </p:nvSpPr>
        <p:spPr>
          <a:xfrm>
            <a:off x="832104" y="1552439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6项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7项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8项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第9项</a:t>
            </a:r>
            <a:endParaRPr lang="en-US" altLang="zh-CN" sz="18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9_1#2592f89b8?vop=1&amp;pid=528f905a6&amp;color=0,0,0&amp;vtp=1&amp;bbb=1"/>
              <p:cNvSpPr/>
              <p:nvPr/>
            </p:nvSpPr>
            <p:spPr>
              <a:xfrm>
                <a:off x="832104" y="1916929"/>
                <a:ext cx="10533888" cy="141446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【解析】二项式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m:rPr>
                                <m:nor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⋅(−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为展开式中第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9项为常数项，所以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×8=0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项的系数的绝对值为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6_AS.9_1#2592f89b8?vop=1&amp;pid=528f905a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16929"/>
                <a:ext cx="10533888" cy="1414463"/>
              </a:xfrm>
              <a:prstGeom prst="rect">
                <a:avLst/>
              </a:prstGeom>
              <a:blipFill>
                <a:blip r:embed="rId4"/>
                <a:stretch>
                  <a:fillRect l="-1389" b="-60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9_2#2592f89b8?vop=1&amp;pid=528f905a6&amp;color=0,0,0&amp;mp=1&amp;vtp=1&amp;bt=1&amp;bbb=1"/>
              <p:cNvSpPr/>
              <p:nvPr/>
            </p:nvSpPr>
            <p:spPr>
              <a:xfrm>
                <a:off x="832104" y="1080000"/>
                <a:ext cx="10533888" cy="3810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设展开式中第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项的系数的绝对值最大，则有</a:t>
                </a:r>
                <a:endParaRPr lang="en-US" altLang="zh-CN" sz="1800" dirty="0"/>
              </a:p>
              <a:p>
                <a:pPr latinLnBrk="1">
                  <a:lnSpc>
                    <a:spcPts val="91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18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altLang="zh-CN" sz="18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</m:sup>
                            </m:sSup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</m:sup>
                            </m:sSub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18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altLang="zh-CN" sz="18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9−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</m:sup>
                            </m:sSup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p>
                            </m:sSub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18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altLang="zh-CN" sz="18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</m:sup>
                            </m:sSup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</m:sup>
                            </m:sSub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zh-CN" sz="1800" b="0" i="1" dirty="0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  <a:ea typeface="微软雅黑" pitchFamily="34" charset="-122"/>
                                            <a:cs typeface="微软雅黑" pitchFamily="34" charset="-12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altLang="zh-CN" sz="18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altLang="zh-CN" sz="1800" b="0" i="0">
                                            <a:solidFill>
                                              <a:srgbClr val="000000"/>
                                            </a:solidFill>
                                            <a:latin typeface="Cambria Math" pitchFamily="34" charset="0"/>
                                            <a:ea typeface="Cambria Math" pitchFamily="34" charset="-122"/>
                                            <a:cs typeface="Cambria Math" pitchFamily="34" charset="-12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</m:sup>
                            </m:sSup>
                            <m:sSubSup>
                              <m:sSubSupPr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</m:t>
                                </m:r>
                              </m:sub>
                              <m:sup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b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:endParaRPr lang="en-US" altLang="zh-CN" sz="1800" dirty="0"/>
              </a:p>
              <a:p>
                <a:pPr latinLnBrk="1">
                  <a:lnSpc>
                    <a:spcPts val="88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10!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2⋅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!(10−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)!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10!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+1)!(9−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)!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10!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!(10−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)!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10!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2⋅(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−1)!(11−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)!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8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化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简得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2×(10−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2(11−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𝑟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.又因为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，所以第8项的系数的绝对值最大.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AS.9_2#2592f89b8?vop=1&amp;pid=528f905a6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810000"/>
              </a:xfrm>
              <a:prstGeom prst="rect">
                <a:avLst/>
              </a:prstGeom>
              <a:blipFill>
                <a:blip r:embed="rId3"/>
                <a:stretch>
                  <a:fillRect l="-1389" b="-1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0_1#14501359a?vop=1&amp;pid=528f905a6&amp;color=0,0,0&amp;vtp=1&amp;bt=1&amp;bbb=1"/>
              <p:cNvSpPr/>
              <p:nvPr/>
            </p:nvSpPr>
            <p:spPr>
              <a:xfrm>
                <a:off x="832104" y="1080000"/>
                <a:ext cx="10533888" cy="482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）已知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radPr>
                              <m:deg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deg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的展开式中所有项的系数和为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则下列说法正确的是(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6_BD.10_1#14501359a?vop=1&amp;pid=528f905a6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82600"/>
              </a:xfrm>
              <a:prstGeom prst="rect">
                <a:avLst/>
              </a:prstGeom>
              <a:blipFill>
                <a:blip r:embed="rId3"/>
                <a:stretch>
                  <a:fillRect l="-1389" b="-1012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1_1#14501359a.bracket?vop=1&amp;pid=528f905a6&amp;color=0,0,0&amp;vpa=4&amp;vtp=1&amp;bbb=1"/>
          <p:cNvSpPr/>
          <p:nvPr/>
        </p:nvSpPr>
        <p:spPr>
          <a:xfrm>
            <a:off x="9479629" y="1328666"/>
            <a:ext cx="6619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ACD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0_2#14501359a.choices?vop=1&amp;pid=528f905a6&amp;color=0,0,0&amp;vtp=1&amp;bbb=1"/>
              <p:cNvSpPr/>
              <p:nvPr/>
            </p:nvSpPr>
            <p:spPr>
              <a:xfrm>
                <a:off x="832104" y="1568886"/>
                <a:ext cx="10533888" cy="7785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4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二项式系数最大的项为第5项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展开式中有理项有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3项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10_2#14501359a.choices?vop=1&amp;pid=528f905a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68886"/>
                <a:ext cx="10533888" cy="778510"/>
              </a:xfrm>
              <a:prstGeom prst="rect">
                <a:avLst/>
              </a:prstGeom>
              <a:blipFill>
                <a:blip r:embed="rId4"/>
                <a:stretch>
                  <a:fillRect l="-1389" b="-1875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EX.12_1#14501359a?vop=1&amp;pid=528f905a6&amp;color=0,0,0&amp;vtp=1&amp;bbb=1"/>
              <p:cNvSpPr/>
              <p:nvPr/>
            </p:nvSpPr>
            <p:spPr>
              <a:xfrm>
                <a:off x="832104" y="2396163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</a:t>
                </a:r>
                <a:r>
                  <a:rPr lang="en-US" altLang="zh-CN" sz="1800" b="1" i="0" spc="-10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略上分</a:t>
                </a:r>
                <a:r>
                  <a:rPr lang="en-US" altLang="zh-CN" sz="1800" b="0" i="0" spc="-10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spc="-10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易知本题</a:t>
                </a:r>
                <a:r>
                  <a:rPr lang="en-US" altLang="zh-CN" sz="1800" b="0" i="0" spc="-10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spc="-10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选项为求二项式系数的最大项</a:t>
                </a:r>
                <a:r>
                  <a:rPr lang="en-US" altLang="zh-CN" sz="1800" b="0" i="0" spc="-10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spc="-10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计算得到</a:t>
                </a:r>
                <a14:m>
                  <m:oMath xmlns:m="http://schemas.openxmlformats.org/officeDocument/2006/math">
                    <m:r>
                      <a:rPr lang="en-US" altLang="zh-CN" sz="1800" b="0" i="0" spc="-10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为偶数</a:t>
                </a:r>
                <a:r>
                  <a:rPr lang="en-US" altLang="zh-CN" sz="1800" b="0" i="0" spc="-10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spc="-10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可知只有中间一项的二项式系数最大</a:t>
                </a:r>
                <a:r>
                  <a:rPr lang="en-US" altLang="zh-CN" sz="1800" b="0" i="0" spc="-10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spc="-1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6_EX.12_1#14501359a?vop=1&amp;pid=528f905a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96163"/>
                <a:ext cx="10533888" cy="360680"/>
              </a:xfrm>
              <a:prstGeom prst="rect">
                <a:avLst/>
              </a:prstGeom>
              <a:blipFill>
                <a:blip r:embed="rId5"/>
                <a:stretch>
                  <a:fillRect l="-1389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13_1#14501359a?vop=1&amp;pid=528f905a6&amp;color=0,0,0&amp;vtp=1&amp;bbb=1&amp;hb=1"/>
              <p:cNvSpPr/>
              <p:nvPr/>
            </p:nvSpPr>
            <p:spPr>
              <a:xfrm>
                <a:off x="832104" y="2769480"/>
                <a:ext cx="10533888" cy="127730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radPr>
                              <m:deg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deg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中，令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，由题意可得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024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10−1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，故A正确；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对于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B，由题意得，二项式系数为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，最大值为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，即第6项的二项式系数最大，故B错误；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C_6_AS.13_1#14501359a?vop=1&amp;pid=528f905a6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69480"/>
                <a:ext cx="10533888" cy="1277303"/>
              </a:xfrm>
              <a:prstGeom prst="rect">
                <a:avLst/>
              </a:prstGeom>
              <a:blipFill>
                <a:blip r:embed="rId6"/>
                <a:stretch>
                  <a:fillRect l="-1389" r="-4340" b="-1095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3_2#14501359a?vop=1&amp;pid=528f905a6&amp;color=0,0,0&amp;mp=1&amp;vtp=1&amp;bt=1&amp;bbb=1&amp;hb=1"/>
              <p:cNvSpPr/>
              <p:nvPr/>
            </p:nvSpPr>
            <p:spPr>
              <a:xfrm>
                <a:off x="832104" y="1080000"/>
                <a:ext cx="10533888" cy="244017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对于C，二项式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radPr>
                              <m:deg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deg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ad>
                              <m:rad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radPr>
                              <m:deg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5</m:t>
                                </m:r>
                              </m:deg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,1,2,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,10，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,5,10时，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，此时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是有理项，即展开式中有理项有3项，故C正确；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D，设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+⋯+9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+10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+9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两式相加得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=10(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𝑆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10×</m:t>
                        </m:r>
                        <m:sSup>
                          <m:s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10</m:t>
                            </m:r>
                          </m:sup>
                        </m:sSup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13_2#14501359a?vop=1&amp;pid=528f905a6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440178"/>
              </a:xfrm>
              <a:prstGeom prst="rect">
                <a:avLst/>
              </a:prstGeom>
              <a:blipFill>
                <a:blip r:embed="rId3"/>
                <a:stretch>
                  <a:fillRect l="-1389" b="-3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2539</Words>
  <Application>Microsoft Office PowerPoint</Application>
  <PresentationFormat>宽屏</PresentationFormat>
  <Paragraphs>181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2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2025-10-20T08:51:37Z</dcterms:created>
  <dcterms:modified xsi:type="dcterms:W3CDTF">2025-10-20T08:55:09Z</dcterms:modified>
  <cp:category/>
  <cp:contentStatus/>
</cp:coreProperties>
</file>